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16" name="Shape 16"/>
          <p:cNvSpPr txBox="1"/>
          <p:nvPr>
            <p:ph type="ctrTitle"/>
          </p:nvPr>
        </p:nvSpPr>
        <p:spPr>
          <a:xfrm>
            <a:off x="598100" y="1775222"/>
            <a:ext cx="8222100" cy="838799"/>
          </a:xfrm>
          <a:prstGeom prst="rect">
            <a:avLst/>
          </a:prstGeom>
        </p:spPr>
        <p:txBody>
          <a:bodyPr anchorCtr="0" anchor="b"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17" name="Shape 17"/>
          <p:cNvSpPr txBox="1"/>
          <p:nvPr>
            <p:ph idx="1" type="subTitle"/>
          </p:nvPr>
        </p:nvSpPr>
        <p:spPr>
          <a:xfrm>
            <a:off x="598088" y="2715912"/>
            <a:ext cx="8222100" cy="432899"/>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p:txBody>
      </p:sp>
      <p:sp>
        <p:nvSpPr>
          <p:cNvPr id="18" name="Shape 18"/>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9"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26" name="Shape 26"/>
          <p:cNvSpPr txBox="1"/>
          <p:nvPr>
            <p:ph type="title"/>
          </p:nvPr>
        </p:nvSpPr>
        <p:spPr>
          <a:xfrm>
            <a:off x="598100" y="2152347"/>
            <a:ext cx="8222100" cy="838799"/>
          </a:xfrm>
          <a:prstGeom prst="rect">
            <a:avLst/>
          </a:prstGeom>
        </p:spPr>
        <p:txBody>
          <a:bodyPr anchorCtr="0" anchor="ctr"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27" name="Shape 27"/>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9" name="Shape 79"/>
        <p:cNvGrpSpPr/>
        <p:nvPr/>
      </p:nvGrpSpPr>
      <p:grpSpPr>
        <a:xfrm>
          <a:off x="0" y="0"/>
          <a:ext cx="0" cy="0"/>
          <a:chOff x="0" y="0"/>
          <a:chExt cx="0" cy="0"/>
        </a:xfrm>
      </p:grpSpPr>
      <p:sp>
        <p:nvSpPr>
          <p:cNvPr id="80" name="Shape 80"/>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8" name="Shape 28"/>
        <p:cNvGrpSpPr/>
        <p:nvPr/>
      </p:nvGrpSpPr>
      <p:grpSpPr>
        <a:xfrm>
          <a:off x="0" y="0"/>
          <a:ext cx="0" cy="0"/>
          <a:chOff x="0" y="0"/>
          <a:chExt cx="0" cy="0"/>
        </a:xfrm>
      </p:grpSpPr>
      <p:grpSp>
        <p:nvGrpSpPr>
          <p:cNvPr id="29" name="Shape 29"/>
          <p:cNvGrpSpPr/>
          <p:nvPr/>
        </p:nvGrpSpPr>
        <p:grpSpPr>
          <a:xfrm>
            <a:off x="0" y="3903669"/>
            <a:ext cx="9144000" cy="1239924"/>
            <a:chOff x="0" y="3903669"/>
            <a:chExt cx="9144000" cy="1239924"/>
          </a:xfrm>
        </p:grpSpPr>
        <p:sp>
          <p:nvSpPr>
            <p:cNvPr id="30" name="Shape 30"/>
            <p:cNvSpPr/>
            <p:nvPr/>
          </p:nvSpPr>
          <p:spPr>
            <a:xfrm>
              <a:off x="8154895" y="3903669"/>
              <a:ext cx="989099" cy="987899"/>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flipH="1">
              <a:off x="6181162" y="3903669"/>
              <a:ext cx="989099" cy="987899"/>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170274" y="3903669"/>
              <a:ext cx="989099" cy="987899"/>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8154757" y="3903682"/>
              <a:ext cx="989099" cy="987899"/>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0" y="4891594"/>
              <a:ext cx="9144000" cy="2519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35" name="Shape 35"/>
          <p:cNvSpPr txBox="1"/>
          <p:nvPr>
            <p:ph type="title"/>
          </p:nvPr>
        </p:nvSpPr>
        <p:spPr>
          <a:xfrm>
            <a:off x="311700" y="410000"/>
            <a:ext cx="8520599"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6" name="Shape 36"/>
          <p:cNvSpPr txBox="1"/>
          <p:nvPr>
            <p:ph idx="1" type="body"/>
          </p:nvPr>
        </p:nvSpPr>
        <p:spPr>
          <a:xfrm>
            <a:off x="311700" y="1229875"/>
            <a:ext cx="8520599" cy="3339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8" name="Shape 38"/>
        <p:cNvGrpSpPr/>
        <p:nvPr/>
      </p:nvGrpSpPr>
      <p:grpSpPr>
        <a:xfrm>
          <a:off x="0" y="0"/>
          <a:ext cx="0" cy="0"/>
          <a:chOff x="0" y="0"/>
          <a:chExt cx="0" cy="0"/>
        </a:xfrm>
      </p:grpSpPr>
      <p:sp>
        <p:nvSpPr>
          <p:cNvPr id="39" name="Shape 39"/>
          <p:cNvSpPr txBox="1"/>
          <p:nvPr>
            <p:ph type="title"/>
          </p:nvPr>
        </p:nvSpPr>
        <p:spPr>
          <a:xfrm>
            <a:off x="311700" y="410000"/>
            <a:ext cx="8520599"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 type="body"/>
          </p:nvPr>
        </p:nvSpPr>
        <p:spPr>
          <a:xfrm>
            <a:off x="311700" y="1229975"/>
            <a:ext cx="3999899"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2" type="body"/>
          </p:nvPr>
        </p:nvSpPr>
        <p:spPr>
          <a:xfrm>
            <a:off x="4832400" y="1229975"/>
            <a:ext cx="3999899"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2" name="Shape 42"/>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311700" y="410000"/>
            <a:ext cx="8520599"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46" name="Shape 46"/>
        <p:cNvGrpSpPr/>
        <p:nvPr/>
      </p:nvGrpSpPr>
      <p:grpSpPr>
        <a:xfrm>
          <a:off x="0" y="0"/>
          <a:ext cx="0" cy="0"/>
          <a:chOff x="0" y="0"/>
          <a:chExt cx="0" cy="0"/>
        </a:xfrm>
      </p:grpSpPr>
      <p:sp>
        <p:nvSpPr>
          <p:cNvPr id="47" name="Shape 47"/>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8" name="Shape 48"/>
          <p:cNvSpPr txBox="1"/>
          <p:nvPr>
            <p:ph idx="1" type="body"/>
          </p:nvPr>
        </p:nvSpPr>
        <p:spPr>
          <a:xfrm>
            <a:off x="311700" y="1465804"/>
            <a:ext cx="2807999" cy="3103199"/>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9" name="Shape 49"/>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50"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7113588" y="106"/>
              <a:ext cx="1015200" cy="10152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grpSp>
      <p:sp>
        <p:nvSpPr>
          <p:cNvPr id="57" name="Shape 57"/>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58" name="Shape 58"/>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59" name="Shape 59"/>
        <p:cNvGrpSpPr/>
        <p:nvPr/>
      </p:nvGrpSpPr>
      <p:grpSpPr>
        <a:xfrm>
          <a:off x="0" y="0"/>
          <a:ext cx="0" cy="0"/>
          <a:chOff x="0" y="0"/>
          <a:chExt cx="0" cy="0"/>
        </a:xfrm>
      </p:grpSpPr>
      <p:sp>
        <p:nvSpPr>
          <p:cNvPr id="60" name="Shape 60"/>
          <p:cNvSpPr/>
          <p:nvPr/>
        </p:nvSpPr>
        <p:spPr>
          <a:xfrm>
            <a:off x="4572000" y="-17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61" name="Shape 6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62" name="Shape 62"/>
          <p:cNvSpPr txBox="1"/>
          <p:nvPr>
            <p:ph type="title"/>
          </p:nvPr>
        </p:nvSpPr>
        <p:spPr>
          <a:xfrm>
            <a:off x="265500" y="1151100"/>
            <a:ext cx="4045199" cy="1564499"/>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63" name="Shape 63"/>
          <p:cNvSpPr txBox="1"/>
          <p:nvPr>
            <p:ph idx="1" type="subTitle"/>
          </p:nvPr>
        </p:nvSpPr>
        <p:spPr>
          <a:xfrm>
            <a:off x="265500" y="2769001"/>
            <a:ext cx="4045199" cy="12692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64" name="Shape 64"/>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65" name="Shape 65"/>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6" name="Shape 66"/>
        <p:cNvGrpSpPr/>
        <p:nvPr/>
      </p:nvGrpSpPr>
      <p:grpSpPr>
        <a:xfrm>
          <a:off x="0" y="0"/>
          <a:ext cx="0" cy="0"/>
          <a:chOff x="0" y="0"/>
          <a:chExt cx="0" cy="0"/>
        </a:xfrm>
      </p:grpSpPr>
      <p:sp>
        <p:nvSpPr>
          <p:cNvPr id="67" name="Shape 67"/>
          <p:cNvSpPr txBox="1"/>
          <p:nvPr>
            <p:ph idx="1" type="body"/>
          </p:nvPr>
        </p:nvSpPr>
        <p:spPr>
          <a:xfrm>
            <a:off x="319500" y="4230575"/>
            <a:ext cx="5998800" cy="598799"/>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68" name="Shape 68"/>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dk1"/>
        </a:solidFill>
      </p:bgPr>
    </p:bg>
    <p:spTree>
      <p:nvGrpSpPr>
        <p:cNvPr id="69"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76" name="Shape 76"/>
          <p:cNvSpPr txBox="1"/>
          <p:nvPr>
            <p:ph type="title"/>
          </p:nvPr>
        </p:nvSpPr>
        <p:spPr>
          <a:xfrm>
            <a:off x="311700" y="1256050"/>
            <a:ext cx="8520599" cy="20307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77" name="Shape 77"/>
          <p:cNvSpPr txBox="1"/>
          <p:nvPr>
            <p:ph idx="1" type="body"/>
          </p:nvPr>
        </p:nvSpPr>
        <p:spPr>
          <a:xfrm>
            <a:off x="311700" y="3369225"/>
            <a:ext cx="8520599" cy="12819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78" name="Shape 78"/>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10000"/>
            <a:ext cx="8520599" cy="607800"/>
          </a:xfrm>
          <a:prstGeom prst="rect">
            <a:avLst/>
          </a:prstGeom>
          <a:noFill/>
          <a:ln>
            <a:noFill/>
          </a:ln>
        </p:spPr>
        <p:txBody>
          <a:bodyPr anchorCtr="0" anchor="t" bIns="91425" lIns="91425" rIns="91425" tIns="91425"/>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p:txBody>
      </p:sp>
      <p:sp>
        <p:nvSpPr>
          <p:cNvPr id="7" name="Shape 7"/>
          <p:cNvSpPr txBox="1"/>
          <p:nvPr>
            <p:ph idx="1" type="body"/>
          </p:nvPr>
        </p:nvSpPr>
        <p:spPr>
          <a:xfrm>
            <a:off x="311700" y="1229875"/>
            <a:ext cx="8520599" cy="3339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p:txBody>
      </p:sp>
      <p:sp>
        <p:nvSpPr>
          <p:cNvPr id="8" name="Shape 8"/>
          <p:cNvSpPr txBox="1"/>
          <p:nvPr>
            <p:ph idx="12" type="sldNum"/>
          </p:nvPr>
        </p:nvSpPr>
        <p:spPr>
          <a:xfrm>
            <a:off x="8460431" y="4651190"/>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 Id="rId3" Type="http://schemas.openxmlformats.org/officeDocument/2006/relationships/image" Target="../media/image00.jpg"/></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0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ctrTitle"/>
          </p:nvPr>
        </p:nvSpPr>
        <p:spPr>
          <a:xfrm>
            <a:off x="598100" y="1775222"/>
            <a:ext cx="8222100" cy="838799"/>
          </a:xfrm>
          <a:prstGeom prst="rect">
            <a:avLst/>
          </a:prstGeom>
        </p:spPr>
        <p:txBody>
          <a:bodyPr anchorCtr="0" anchor="b" bIns="91425" lIns="91425" rIns="91425" tIns="91425">
            <a:noAutofit/>
          </a:bodyPr>
          <a:lstStyle/>
          <a:p>
            <a:pPr lvl="0">
              <a:spcBef>
                <a:spcPts val="0"/>
              </a:spcBef>
              <a:buNone/>
            </a:pPr>
            <a:r>
              <a:rPr lang="en"/>
              <a:t>Sold by Patricia McCormick</a:t>
            </a:r>
          </a:p>
        </p:txBody>
      </p:sp>
      <p:sp>
        <p:nvSpPr>
          <p:cNvPr id="86" name="Shape 86"/>
          <p:cNvSpPr txBox="1"/>
          <p:nvPr>
            <p:ph idx="1" type="subTitle"/>
          </p:nvPr>
        </p:nvSpPr>
        <p:spPr>
          <a:xfrm>
            <a:off x="598088" y="2715912"/>
            <a:ext cx="8222100" cy="432899"/>
          </a:xfrm>
          <a:prstGeom prst="rect">
            <a:avLst/>
          </a:prstGeom>
        </p:spPr>
        <p:txBody>
          <a:bodyPr anchorCtr="0" anchor="t" bIns="91425" lIns="91425" rIns="91425" tIns="91425">
            <a:noAutofit/>
          </a:bodyPr>
          <a:lstStyle/>
          <a:p>
            <a:pPr lvl="0">
              <a:spcBef>
                <a:spcPts val="0"/>
              </a:spcBef>
              <a:buNone/>
            </a:pPr>
            <a:r>
              <a:rPr lang="en"/>
              <a:t>Independent novel NGO assignment</a:t>
            </a:r>
          </a:p>
        </p:txBody>
      </p:sp>
      <p:pic>
        <p:nvPicPr>
          <p:cNvPr id="87" name="Shape 87"/>
          <p:cNvPicPr preferRelativeResize="0"/>
          <p:nvPr/>
        </p:nvPicPr>
        <p:blipFill>
          <a:blip r:embed="rId3">
            <a:alphaModFix/>
          </a:blip>
          <a:stretch>
            <a:fillRect/>
          </a:stretch>
        </p:blipFill>
        <p:spPr>
          <a:xfrm>
            <a:off x="5475575" y="2476350"/>
            <a:ext cx="1592750" cy="2611874"/>
          </a:xfrm>
          <a:prstGeom prst="rect">
            <a:avLst/>
          </a:prstGeom>
          <a:noFill/>
          <a:ln>
            <a:noFill/>
          </a:ln>
        </p:spPr>
      </p:pic>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Quote #1</a:t>
            </a:r>
          </a:p>
        </p:txBody>
      </p:sp>
      <p:sp>
        <p:nvSpPr>
          <p:cNvPr id="93" name="Shape 93"/>
          <p:cNvSpPr txBox="1"/>
          <p:nvPr>
            <p:ph idx="1" type="body"/>
          </p:nvPr>
        </p:nvSpPr>
        <p:spPr>
          <a:xfrm>
            <a:off x="311700" y="1229875"/>
            <a:ext cx="8520599" cy="3339000"/>
          </a:xfrm>
          <a:prstGeom prst="rect">
            <a:avLst/>
          </a:prstGeom>
        </p:spPr>
        <p:txBody>
          <a:bodyPr anchorCtr="0" anchor="t" bIns="91425" lIns="91425" rIns="91425" tIns="91425">
            <a:noAutofit/>
          </a:bodyPr>
          <a:lstStyle/>
          <a:p>
            <a:pPr lvl="0">
              <a:spcBef>
                <a:spcPts val="0"/>
              </a:spcBef>
              <a:buNone/>
            </a:pPr>
            <a:r>
              <a:rPr lang="en"/>
              <a:t>"The Lassi has made my brain too hazy to keep track of how many men have been here. I do not know how much they pay. All I know is that each time one leaves, my debt to Mumtaz grows a little smaller" (MCCormick 130)</a:t>
            </a:r>
          </a:p>
        </p:txBody>
      </p:sp>
      <p:pic>
        <p:nvPicPr>
          <p:cNvPr id="94" name="Shape 94"/>
          <p:cNvPicPr preferRelativeResize="0"/>
          <p:nvPr/>
        </p:nvPicPr>
        <p:blipFill>
          <a:blip r:embed="rId3">
            <a:alphaModFix/>
          </a:blip>
          <a:stretch>
            <a:fillRect/>
          </a:stretch>
        </p:blipFill>
        <p:spPr>
          <a:xfrm>
            <a:off x="2615550" y="2302650"/>
            <a:ext cx="3843224" cy="25575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Effect</a:t>
            </a:r>
          </a:p>
        </p:txBody>
      </p:sp>
      <p:sp>
        <p:nvSpPr>
          <p:cNvPr id="100" name="Shape 100"/>
          <p:cNvSpPr txBox="1"/>
          <p:nvPr>
            <p:ph idx="1" type="body"/>
          </p:nvPr>
        </p:nvSpPr>
        <p:spPr>
          <a:xfrm>
            <a:off x="311700" y="1229875"/>
            <a:ext cx="8520599" cy="3339000"/>
          </a:xfrm>
          <a:prstGeom prst="rect">
            <a:avLst/>
          </a:prstGeom>
        </p:spPr>
        <p:txBody>
          <a:bodyPr anchorCtr="0" anchor="t" bIns="91425" lIns="91425" rIns="91425" tIns="91425">
            <a:noAutofit/>
          </a:bodyPr>
          <a:lstStyle/>
          <a:p>
            <a:pPr lvl="0">
              <a:spcBef>
                <a:spcPts val="0"/>
              </a:spcBef>
              <a:buNone/>
            </a:pPr>
            <a:r>
              <a:rPr lang="en"/>
              <a:t>The effects of the drugs are messing with Lakshmi brain which shows the manipulative effect that the Brothels use to control the girls. It also weakens her spirit to fight back against Mumtaz.</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Quote #2</a:t>
            </a:r>
          </a:p>
        </p:txBody>
      </p:sp>
      <p:sp>
        <p:nvSpPr>
          <p:cNvPr id="106" name="Shape 106"/>
          <p:cNvSpPr txBox="1"/>
          <p:nvPr>
            <p:ph idx="1" type="body"/>
          </p:nvPr>
        </p:nvSpPr>
        <p:spPr>
          <a:xfrm>
            <a:off x="311700" y="1229875"/>
            <a:ext cx="8520599" cy="3339000"/>
          </a:xfrm>
          <a:prstGeom prst="rect">
            <a:avLst/>
          </a:prstGeom>
        </p:spPr>
        <p:txBody>
          <a:bodyPr anchorCtr="0" anchor="t" bIns="91425" lIns="91425" rIns="91425" tIns="91425">
            <a:noAutofit/>
          </a:bodyPr>
          <a:lstStyle/>
          <a:p>
            <a:pPr lvl="0">
              <a:spcBef>
                <a:spcPts val="0"/>
              </a:spcBef>
              <a:buNone/>
            </a:pPr>
            <a:r>
              <a:rPr lang="en"/>
              <a:t>"How can they eat and laugh and carry on as normal when soon the men will come is so perplexing that while they laugh, I fight back tears"(MCCormick 137)</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Effect</a:t>
            </a:r>
          </a:p>
        </p:txBody>
      </p:sp>
      <p:sp>
        <p:nvSpPr>
          <p:cNvPr id="112" name="Shape 112"/>
          <p:cNvSpPr txBox="1"/>
          <p:nvPr>
            <p:ph idx="1" type="body"/>
          </p:nvPr>
        </p:nvSpPr>
        <p:spPr>
          <a:xfrm>
            <a:off x="311700" y="1229875"/>
            <a:ext cx="8520599" cy="3339000"/>
          </a:xfrm>
          <a:prstGeom prst="rect">
            <a:avLst/>
          </a:prstGeom>
        </p:spPr>
        <p:txBody>
          <a:bodyPr anchorCtr="0" anchor="t" bIns="91425" lIns="91425" rIns="91425" tIns="91425">
            <a:noAutofit/>
          </a:bodyPr>
          <a:lstStyle/>
          <a:p>
            <a:pPr lvl="0">
              <a:spcBef>
                <a:spcPts val="0"/>
              </a:spcBef>
              <a:buNone/>
            </a:pPr>
            <a:r>
              <a:rPr lang="en"/>
              <a:t>this shows the normality the other girls have adopted to becoming Prostitutes while showing the psychological toll it is having on Lakshmi which could develop into depression in later life because people in her community view prostitutes and runaways as subhumans as shown earlier in the novel.</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Name of NGO</a:t>
            </a:r>
          </a:p>
        </p:txBody>
      </p:sp>
      <p:sp>
        <p:nvSpPr>
          <p:cNvPr id="118" name="Shape 118"/>
          <p:cNvSpPr txBox="1"/>
          <p:nvPr>
            <p:ph idx="1" type="body"/>
          </p:nvPr>
        </p:nvSpPr>
        <p:spPr>
          <a:xfrm>
            <a:off x="311700" y="1229875"/>
            <a:ext cx="8520599" cy="3339000"/>
          </a:xfrm>
          <a:prstGeom prst="rect">
            <a:avLst/>
          </a:prstGeom>
        </p:spPr>
        <p:txBody>
          <a:bodyPr anchorCtr="0" anchor="t" bIns="91425" lIns="91425" rIns="91425" tIns="91425">
            <a:noAutofit/>
          </a:bodyPr>
          <a:lstStyle/>
          <a:p>
            <a:pPr indent="457200" lvl="0" marL="3200400">
              <a:spcBef>
                <a:spcPts val="0"/>
              </a:spcBef>
              <a:buNone/>
            </a:pPr>
            <a:r>
              <a:rPr lang="en" sz="3000"/>
              <a:t>Prerana</a:t>
            </a:r>
          </a:p>
        </p:txBody>
      </p:sp>
      <p:pic>
        <p:nvPicPr>
          <p:cNvPr id="119" name="Shape 119"/>
          <p:cNvPicPr preferRelativeResize="0"/>
          <p:nvPr/>
        </p:nvPicPr>
        <p:blipFill>
          <a:blip r:embed="rId3">
            <a:alphaModFix/>
          </a:blip>
          <a:stretch>
            <a:fillRect/>
          </a:stretch>
        </p:blipFill>
        <p:spPr>
          <a:xfrm>
            <a:off x="3111719" y="1761675"/>
            <a:ext cx="3122524" cy="2753724"/>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Programs</a:t>
            </a:r>
          </a:p>
        </p:txBody>
      </p:sp>
      <p:sp>
        <p:nvSpPr>
          <p:cNvPr id="125" name="Shape 125"/>
          <p:cNvSpPr txBox="1"/>
          <p:nvPr>
            <p:ph idx="1" type="body"/>
          </p:nvPr>
        </p:nvSpPr>
        <p:spPr>
          <a:xfrm>
            <a:off x="311700" y="1229875"/>
            <a:ext cx="8520599" cy="3339000"/>
          </a:xfrm>
          <a:prstGeom prst="rect">
            <a:avLst/>
          </a:prstGeom>
        </p:spPr>
        <p:txBody>
          <a:bodyPr anchorCtr="0" anchor="t" bIns="91425" lIns="91425" rIns="91425" tIns="91425">
            <a:noAutofit/>
          </a:bodyPr>
          <a:lstStyle/>
          <a:p>
            <a:pPr lvl="0" rtl="0">
              <a:spcBef>
                <a:spcPts val="0"/>
              </a:spcBef>
              <a:buNone/>
            </a:pPr>
            <a:r>
              <a:rPr lang="en"/>
              <a:t>-three night care center for at-risk children.</a:t>
            </a:r>
          </a:p>
          <a:p>
            <a:pPr lvl="0" rtl="0">
              <a:spcBef>
                <a:spcPts val="0"/>
              </a:spcBef>
              <a:buNone/>
            </a:pPr>
            <a:r>
              <a:rPr lang="en"/>
              <a:t>-residential training center for girls victims of Human Trafficking.</a:t>
            </a:r>
          </a:p>
          <a:p>
            <a:pPr lvl="0" rtl="0">
              <a:spcBef>
                <a:spcPts val="0"/>
              </a:spcBef>
              <a:buNone/>
            </a:pPr>
            <a:r>
              <a:rPr lang="en"/>
              <a:t>-Shelter homes.</a:t>
            </a:r>
          </a:p>
          <a:p>
            <a:pPr lvl="0">
              <a:spcBef>
                <a:spcPts val="0"/>
              </a:spcBef>
              <a:buNone/>
            </a:pPr>
            <a:r>
              <a:t/>
            </a:r>
            <a:endParaRPr/>
          </a:p>
        </p:txBody>
      </p:sp>
      <p:pic>
        <p:nvPicPr>
          <p:cNvPr id="126" name="Shape 126"/>
          <p:cNvPicPr preferRelativeResize="0"/>
          <p:nvPr/>
        </p:nvPicPr>
        <p:blipFill>
          <a:blip r:embed="rId3">
            <a:alphaModFix/>
          </a:blip>
          <a:stretch>
            <a:fillRect/>
          </a:stretch>
        </p:blipFill>
        <p:spPr>
          <a:xfrm>
            <a:off x="3024875" y="2601175"/>
            <a:ext cx="3035374" cy="227237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How they can help</a:t>
            </a:r>
          </a:p>
        </p:txBody>
      </p:sp>
      <p:sp>
        <p:nvSpPr>
          <p:cNvPr id="132" name="Shape 132"/>
          <p:cNvSpPr txBox="1"/>
          <p:nvPr>
            <p:ph idx="1" type="body"/>
          </p:nvPr>
        </p:nvSpPr>
        <p:spPr>
          <a:xfrm>
            <a:off x="311700" y="1229875"/>
            <a:ext cx="8520599" cy="3339000"/>
          </a:xfrm>
          <a:prstGeom prst="rect">
            <a:avLst/>
          </a:prstGeom>
        </p:spPr>
        <p:txBody>
          <a:bodyPr anchorCtr="0" anchor="t" bIns="91425" lIns="91425" rIns="91425" tIns="91425">
            <a:noAutofit/>
          </a:bodyPr>
          <a:lstStyle/>
          <a:p>
            <a:pPr lvl="0">
              <a:spcBef>
                <a:spcPts val="0"/>
              </a:spcBef>
              <a:buNone/>
            </a:pPr>
            <a:r>
              <a:rPr lang="en"/>
              <a:t>Prerana works in the Red-light district in Mumbai India. They would help because that is where Lakshmi most likely is as the story says that she crosses the border into India and Mumbai is the biggest city. Lakshmi could have moved into one of Prerana's multiple night shelters and rehabilitate back into her life.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Link</a:t>
            </a:r>
          </a:p>
        </p:txBody>
      </p:sp>
      <p:sp>
        <p:nvSpPr>
          <p:cNvPr id="138" name="Shape 138"/>
          <p:cNvSpPr txBox="1"/>
          <p:nvPr>
            <p:ph idx="1" type="body"/>
          </p:nvPr>
        </p:nvSpPr>
        <p:spPr>
          <a:xfrm>
            <a:off x="311700" y="1229875"/>
            <a:ext cx="8520599" cy="3339000"/>
          </a:xfrm>
          <a:prstGeom prst="rect">
            <a:avLst/>
          </a:prstGeom>
        </p:spPr>
        <p:txBody>
          <a:bodyPr anchorCtr="0" anchor="t" bIns="91425" lIns="91425" rIns="91425" tIns="91425">
            <a:noAutofit/>
          </a:bodyPr>
          <a:lstStyle/>
          <a:p>
            <a:pPr lvl="0">
              <a:spcBef>
                <a:spcPts val="0"/>
              </a:spcBef>
              <a:buNone/>
            </a:pPr>
            <a:r>
              <a:rPr lang="en"/>
              <a:t>http://www.preranaantitrafficking.org/programs/nightcare.htm</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